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4"/>
  </p:sldMasterIdLst>
  <p:notesMasterIdLst>
    <p:notesMasterId r:id="rId23"/>
  </p:notesMasterIdLst>
  <p:handoutMasterIdLst>
    <p:handoutMasterId r:id="rId24"/>
  </p:handoutMasterIdLst>
  <p:sldIdLst>
    <p:sldId id="523" r:id="rId5"/>
    <p:sldId id="320" r:id="rId6"/>
    <p:sldId id="532" r:id="rId7"/>
    <p:sldId id="536" r:id="rId8"/>
    <p:sldId id="548" r:id="rId9"/>
    <p:sldId id="537" r:id="rId10"/>
    <p:sldId id="534" r:id="rId11"/>
    <p:sldId id="533" r:id="rId12"/>
    <p:sldId id="541" r:id="rId13"/>
    <p:sldId id="538" r:id="rId14"/>
    <p:sldId id="539" r:id="rId15"/>
    <p:sldId id="550" r:id="rId16"/>
    <p:sldId id="549" r:id="rId17"/>
    <p:sldId id="540" r:id="rId18"/>
    <p:sldId id="544" r:id="rId19"/>
    <p:sldId id="543" r:id="rId20"/>
    <p:sldId id="545" r:id="rId21"/>
    <p:sldId id="528" r:id="rId22"/>
  </p:sldIdLst>
  <p:sldSz cx="12188825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888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9C2F"/>
    <a:srgbClr val="C59C27"/>
    <a:srgbClr val="D13940"/>
    <a:srgbClr val="EF9A1A"/>
    <a:srgbClr val="907262"/>
    <a:srgbClr val="B3CD1F"/>
    <a:srgbClr val="43B1E5"/>
    <a:srgbClr val="00B8BB"/>
    <a:srgbClr val="426FB6"/>
    <a:srgbClr val="13AA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66" autoAdjust="0"/>
    <p:restoredTop sz="91299" autoAdjust="0"/>
  </p:normalViewPr>
  <p:slideViewPr>
    <p:cSldViewPr snapToGrid="0" showGuides="1">
      <p:cViewPr varScale="1">
        <p:scale>
          <a:sx n="138" d="100"/>
          <a:sy n="138" d="100"/>
        </p:scale>
        <p:origin x="784" y="176"/>
      </p:cViewPr>
      <p:guideLst>
        <p:guide orient="horz" pos="888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49" d="100"/>
        <a:sy n="149" d="100"/>
      </p:scale>
      <p:origin x="0" y="0"/>
    </p:cViewPr>
  </p:sorterViewPr>
  <p:notesViewPr>
    <p:cSldViewPr snapToGrid="0" showGuides="1">
      <p:cViewPr varScale="1">
        <p:scale>
          <a:sx n="94" d="100"/>
          <a:sy n="94" d="100"/>
        </p:scale>
        <p:origin x="3680" y="19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42F42-2CE9-4E35-95C1-410DC08A50B1}" type="datetimeFigureOut">
              <a:rPr lang="en-US" smtClean="0"/>
              <a:t>7/15/20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2E89A-4FDF-4617-8DDF-BE2769EE8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619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82904-F315-4730-8D91-37D99E141A6F}" type="datetimeFigureOut">
              <a:rPr lang="en-US" smtClean="0"/>
              <a:t>7/15/20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672D7-8E2D-4611-973D-F4591A707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57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Designed to be 15 Minute Talk + 20 minutes for the live Travis CI demo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672D7-8E2D-4611-973D-F4591A707C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12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2177C6-060C-4445-8C10-ADA6D3CE5F74}"/>
              </a:ext>
            </a:extLst>
          </p:cNvPr>
          <p:cNvSpPr/>
          <p:nvPr userDrawn="1"/>
        </p:nvSpPr>
        <p:spPr>
          <a:xfrm>
            <a:off x="0" y="6186396"/>
            <a:ext cx="12188825" cy="6716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>
                <a:ln>
                  <a:noFill/>
                </a:ln>
                <a:solidFill>
                  <a:schemeClr val="bg1"/>
                </a:solidFill>
              </a:rPr>
              <a:t>exascaleproject.org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177633" y="503144"/>
            <a:ext cx="8292316" cy="1030930"/>
          </a:xfrm>
        </p:spPr>
        <p:txBody>
          <a:bodyPr anchor="b"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177632" y="2085962"/>
            <a:ext cx="8292317" cy="2855300"/>
          </a:xfrm>
        </p:spPr>
        <p:txBody>
          <a:bodyPr lIns="109728"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40" y="483164"/>
            <a:ext cx="2050840" cy="9354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921" y="6322747"/>
            <a:ext cx="2409477" cy="4010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0693"/>
          <a:stretch/>
        </p:blipFill>
        <p:spPr>
          <a:xfrm>
            <a:off x="10204521" y="6307740"/>
            <a:ext cx="1367541" cy="4289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B516F4-C09A-4E83-A0F1-168C638F25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32" b="1495"/>
          <a:stretch/>
        </p:blipFill>
        <p:spPr>
          <a:xfrm rot="10800000">
            <a:off x="-1" y="1572767"/>
            <a:ext cx="2852965" cy="4078297"/>
          </a:xfrm>
          <a:prstGeom prst="rect">
            <a:avLst/>
          </a:prstGeom>
        </p:spPr>
      </p:pic>
      <p:pic>
        <p:nvPicPr>
          <p:cNvPr id="10" name="Picture 9" descr="IDEAS_logo.png">
            <a:extLst>
              <a:ext uri="{FF2B5EF4-FFF2-40B4-BE49-F238E27FC236}">
                <a16:creationId xmlns:a16="http://schemas.microsoft.com/office/drawing/2014/main" id="{92CD761B-C274-6149-A5B3-88D96884059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056" y="1848659"/>
            <a:ext cx="2350008" cy="81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6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914400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760" y="1737360"/>
            <a:ext cx="11369809" cy="404777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level0.4	</a:t>
            </a:r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737360"/>
            <a:ext cx="5588582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58550"/>
            <a:ext cx="5588582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buFont typeface="Arial" panose="020B0604020202020204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914" y="1737360"/>
            <a:ext cx="5531934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8914" y="2558550"/>
            <a:ext cx="5531934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7465488" cy="810738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8056" y="1316736"/>
            <a:ext cx="560527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8056" y="1655064"/>
            <a:ext cx="560527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53912" y="1316736"/>
            <a:ext cx="560527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53912" y="1655064"/>
            <a:ext cx="560527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C1494F-06BF-478E-BCF5-6FCC755EF9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7675" y="3438144"/>
            <a:ext cx="560546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E13F5F8-5DA4-4A7D-94FF-19BFEBF090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3150" y="3438144"/>
            <a:ext cx="560546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1508C29-BEAF-4D1B-85C7-62D86B9A99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7675" y="3776472"/>
            <a:ext cx="560546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A42C277-CD07-4855-BE2B-F5804018E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3150" y="3776472"/>
            <a:ext cx="560546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75463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1"/>
            <a:ext cx="12188825" cy="598491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" y="-14246"/>
            <a:ext cx="12188824" cy="5999163"/>
          </a:xfrm>
          <a:solidFill>
            <a:schemeClr val="tx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SECTION BREAK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9AFFCA-476B-3D43-BA2A-8057D08F79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160" y="6183517"/>
            <a:ext cx="1971212" cy="533060"/>
          </a:xfrm>
          <a:prstGeom prst="rect">
            <a:avLst/>
          </a:prstGeom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242ABDB4-62F0-7B4B-8A6A-8FD308A96B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63374" y="6513051"/>
            <a:ext cx="515635" cy="146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l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 algn="l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256">
            <a:extLst>
              <a:ext uri="{FF2B5EF4-FFF2-40B4-BE49-F238E27FC236}">
                <a16:creationId xmlns:a16="http://schemas.microsoft.com/office/drawing/2014/main" id="{368817AD-FB03-5345-8F25-93E6072176B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363827" y="6477581"/>
            <a:ext cx="3315547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 descr="IDEAS_logo.png">
            <a:extLst>
              <a:ext uri="{FF2B5EF4-FFF2-40B4-BE49-F238E27FC236}">
                <a16:creationId xmlns:a16="http://schemas.microsoft.com/office/drawing/2014/main" id="{C42140C9-81A5-2246-A51B-3AFFB45AAB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3530" y="6156960"/>
            <a:ext cx="184533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73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D1C1369-A08C-454A-B0B5-0955BB31B1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32" b="1495"/>
          <a:stretch/>
        </p:blipFill>
        <p:spPr>
          <a:xfrm>
            <a:off x="9335860" y="0"/>
            <a:ext cx="2852965" cy="407829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411480"/>
            <a:ext cx="11376442" cy="846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5760" y="1737360"/>
            <a:ext cx="11376442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160" y="6183517"/>
            <a:ext cx="1971212" cy="533060"/>
          </a:xfrm>
          <a:prstGeom prst="rect">
            <a:avLst/>
          </a:prstGeom>
        </p:spPr>
      </p:pic>
      <p:sp>
        <p:nvSpPr>
          <p:cNvPr id="8" name="Rectangle 256"/>
          <p:cNvSpPr txBox="1">
            <a:spLocks noChangeArrowheads="1"/>
          </p:cNvSpPr>
          <p:nvPr userDrawn="1"/>
        </p:nvSpPr>
        <p:spPr>
          <a:xfrm>
            <a:off x="363828" y="6477000"/>
            <a:ext cx="3315547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9" name="Rectangle 6"/>
          <p:cNvSpPr>
            <a:spLocks noChangeArrowheads="1"/>
          </p:cNvSpPr>
          <p:nvPr userDrawn="1"/>
        </p:nvSpPr>
        <p:spPr bwMode="auto">
          <a:xfrm flipH="1">
            <a:off x="163374" y="6513051"/>
            <a:ext cx="515635" cy="146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l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 algn="l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256">
            <a:extLst>
              <a:ext uri="{FF2B5EF4-FFF2-40B4-BE49-F238E27FC236}">
                <a16:creationId xmlns:a16="http://schemas.microsoft.com/office/drawing/2014/main" id="{7DBFF2B7-B79E-EF48-B282-8126976ED46B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363827" y="6477581"/>
            <a:ext cx="3315547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11" descr="IDEAS_logo.png">
            <a:extLst>
              <a:ext uri="{FF2B5EF4-FFF2-40B4-BE49-F238E27FC236}">
                <a16:creationId xmlns:a16="http://schemas.microsoft.com/office/drawing/2014/main" id="{D9DB5608-1AFA-4746-9A19-C4AE73A23EF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3530" y="6156960"/>
            <a:ext cx="184533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37" r:id="rId2"/>
    <p:sldLayoutId id="2147483939" r:id="rId3"/>
    <p:sldLayoutId id="2147483950" r:id="rId4"/>
    <p:sldLayoutId id="2147483940" r:id="rId5"/>
    <p:sldLayoutId id="2147483941" r:id="rId6"/>
    <p:sldLayoutId id="2147483951" r:id="rId7"/>
  </p:sldLayoutIdLst>
  <p:hf hdr="0" ftr="0" dt="0"/>
  <p:txStyles>
    <p:titleStyle>
      <a:lvl1pPr marL="0" indent="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kern="1200" baseline="0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miller86@llnl.gov" TargetMode="External"/><Relationship Id="rId2" Type="http://schemas.openxmlformats.org/officeDocument/2006/relationships/hyperlink" Target="https://ecp-ci.gitla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sa/4.0/" TargetMode="External"/><Relationship Id="rId2" Type="http://schemas.openxmlformats.org/officeDocument/2006/relationships/hyperlink" Target="http://creativecommons.org/licenses/by/4.0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doi.org/10.6084/m9.figshare.11918397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Continuous Integration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CC0C520-4F64-4602-B6D4-1175D64E98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u="sng" dirty="0"/>
              <a:t>David E. Bernholdt </a:t>
            </a:r>
            <a:br>
              <a:rPr lang="en-US" u="sng" dirty="0"/>
            </a:br>
            <a:r>
              <a:rPr lang="en-US" sz="2000" dirty="0"/>
              <a:t>Oak Ridge National Laboratory</a:t>
            </a:r>
          </a:p>
          <a:p>
            <a:r>
              <a:rPr lang="en-US" dirty="0"/>
              <a:t>Jared O’Neal</a:t>
            </a:r>
            <a:br>
              <a:rPr lang="en-US" dirty="0"/>
            </a:br>
            <a:r>
              <a:rPr lang="en-US" sz="2000" dirty="0"/>
              <a:t>Argonne National Laboratory</a:t>
            </a:r>
          </a:p>
          <a:p>
            <a:r>
              <a:rPr lang="en-US" dirty="0"/>
              <a:t>Mark C. Miller, Paul Bryant and the ECP CD/CI Team</a:t>
            </a:r>
            <a:endParaRPr lang="en-US" sz="2800" dirty="0"/>
          </a:p>
          <a:p>
            <a:r>
              <a:rPr lang="en-US" sz="2000" dirty="0"/>
              <a:t>Better Scientific Software Tutorial</a:t>
            </a:r>
            <a:br>
              <a:rPr lang="en-US" sz="2000" dirty="0"/>
            </a:br>
            <a:r>
              <a:rPr lang="en-US" sz="2000" dirty="0"/>
              <a:t>RF </a:t>
            </a:r>
            <a:r>
              <a:rPr lang="en-US" sz="2000" dirty="0" err="1"/>
              <a:t>SciDAC</a:t>
            </a:r>
            <a:r>
              <a:rPr lang="en-US" sz="2000" dirty="0"/>
              <a:t> 2020 Workshop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9DA04-90AB-4E13-A292-1CC240E85B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81" y="2924866"/>
            <a:ext cx="2350008" cy="1008267"/>
          </a:xfrm>
          <a:prstGeom prst="rect">
            <a:avLst/>
          </a:prstGeom>
        </p:spPr>
      </p:pic>
      <p:pic>
        <p:nvPicPr>
          <p:cNvPr id="5" name="Picture 2" descr="https://licensebuttons.net/l/by/4.0/88x31.png">
            <a:extLst>
              <a:ext uri="{FF2B5EF4-FFF2-40B4-BE49-F238E27FC236}">
                <a16:creationId xmlns:a16="http://schemas.microsoft.com/office/drawing/2014/main" id="{A3A1E9BC-2D15-4DFB-85F2-C165DDACA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" y="5539716"/>
            <a:ext cx="1661258" cy="58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55503C-5B80-42B0-ACFC-C6C723BFA976}"/>
              </a:ext>
            </a:extLst>
          </p:cNvPr>
          <p:cNvSpPr txBox="1"/>
          <p:nvPr/>
        </p:nvSpPr>
        <p:spPr>
          <a:xfrm>
            <a:off x="2036432" y="5619958"/>
            <a:ext cx="117111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/>
              <a:t>See slide 2 for license details</a:t>
            </a:r>
          </a:p>
        </p:txBody>
      </p:sp>
    </p:spTree>
    <p:extLst>
      <p:ext uri="{BB962C8B-B14F-4D97-AF65-F5344CB8AC3E}">
        <p14:creationId xmlns:p14="http://schemas.microsoft.com/office/powerpoint/2010/main" val="3340424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750FD-A37F-BB47-9F27-A87E5C3BD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502920"/>
          </a:xfrm>
        </p:spPr>
        <p:txBody>
          <a:bodyPr/>
          <a:lstStyle/>
          <a:p>
            <a:r>
              <a:rPr lang="en-US" dirty="0"/>
              <a:t>ECP CI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24B5D-AF1C-4546-8C2C-E19815C93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270000"/>
            <a:ext cx="11369809" cy="4876800"/>
          </a:xfrm>
        </p:spPr>
        <p:txBody>
          <a:bodyPr/>
          <a:lstStyle/>
          <a:p>
            <a:r>
              <a:rPr lang="en-US" dirty="0"/>
              <a:t>ECP invested in GitLab for complex-wide CI</a:t>
            </a:r>
          </a:p>
          <a:p>
            <a:endParaRPr lang="en-US" dirty="0"/>
          </a:p>
          <a:p>
            <a:r>
              <a:rPr lang="en-US" dirty="0"/>
              <a:t>Non-GitLab projects </a:t>
            </a:r>
            <a:r>
              <a:rPr lang="en-US" i="1" dirty="0"/>
              <a:t>mirror</a:t>
            </a:r>
            <a:r>
              <a:rPr lang="en-US" dirty="0"/>
              <a:t> into GitLab</a:t>
            </a:r>
          </a:p>
          <a:p>
            <a:endParaRPr lang="en-US" dirty="0"/>
          </a:p>
          <a:p>
            <a:r>
              <a:rPr lang="en-US" dirty="0"/>
              <a:t>Complex-wide Federation via OSTI is goal.</a:t>
            </a:r>
          </a:p>
          <a:p>
            <a:pPr lvl="1"/>
            <a:r>
              <a:rPr lang="en-US" dirty="0"/>
              <a:t>Many hurdles still to overcome.</a:t>
            </a:r>
          </a:p>
          <a:p>
            <a:pPr lvl="1"/>
            <a:r>
              <a:rPr lang="en-US" dirty="0"/>
              <a:t>Manual federation possible…but non-trivial!</a:t>
            </a:r>
          </a:p>
          <a:p>
            <a:pPr lvl="1"/>
            <a:endParaRPr lang="en-US" dirty="0"/>
          </a:p>
          <a:p>
            <a:r>
              <a:rPr lang="en-US" dirty="0"/>
              <a:t>Documentation and on-boarding help</a:t>
            </a:r>
          </a:p>
          <a:p>
            <a:pPr lvl="1"/>
            <a:r>
              <a:rPr lang="en-US" dirty="0">
                <a:hlinkClick r:id="rId2"/>
              </a:rPr>
              <a:t>https://ecp-ci.gitlab.io</a:t>
            </a:r>
            <a:endParaRPr lang="en-US" dirty="0"/>
          </a:p>
          <a:p>
            <a:pPr lvl="1"/>
            <a:r>
              <a:rPr lang="en-US" dirty="0"/>
              <a:t>email me, </a:t>
            </a:r>
            <a:r>
              <a:rPr lang="en-US" dirty="0">
                <a:hlinkClick r:id="rId3"/>
              </a:rPr>
              <a:t>miller86@llnl.gov</a:t>
            </a:r>
            <a:r>
              <a:rPr lang="en-US" dirty="0"/>
              <a:t> for on-boarding contacts</a:t>
            </a:r>
          </a:p>
        </p:txBody>
      </p:sp>
      <p:pic>
        <p:nvPicPr>
          <p:cNvPr id="4" name="Google Shape;824;p110">
            <a:extLst>
              <a:ext uri="{FF2B5EF4-FFF2-40B4-BE49-F238E27FC236}">
                <a16:creationId xmlns:a16="http://schemas.microsoft.com/office/drawing/2014/main" id="{03AE07CE-79CF-D14F-A7F7-2BE3BBB5E75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4616" y="411480"/>
            <a:ext cx="5512132" cy="3230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9011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CEAA9-2D01-8D4B-8AC4-EED8CF009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4A5A5-411F-964C-A7F2-FE7441F8E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737360"/>
            <a:ext cx="11369809" cy="4399280"/>
          </a:xfrm>
        </p:spPr>
        <p:txBody>
          <a:bodyPr/>
          <a:lstStyle/>
          <a:p>
            <a:r>
              <a:rPr lang="en-US" dirty="0"/>
              <a:t>What </a:t>
            </a:r>
            <a:r>
              <a:rPr lang="en-US" i="1" dirty="0"/>
              <a:t>configuration</a:t>
            </a:r>
            <a:r>
              <a:rPr lang="en-US" dirty="0"/>
              <a:t> is must important?</a:t>
            </a:r>
          </a:p>
          <a:p>
            <a:pPr lvl="1"/>
            <a:r>
              <a:rPr lang="en-US" dirty="0"/>
              <a:t>Examples: </a:t>
            </a:r>
            <a:r>
              <a:rPr lang="en-US" dirty="0" err="1"/>
              <a:t>gcc</a:t>
            </a:r>
            <a:r>
              <a:rPr lang="en-US" dirty="0"/>
              <a:t>, </a:t>
            </a:r>
            <a:r>
              <a:rPr lang="en-US" dirty="0" err="1"/>
              <a:t>icc</a:t>
            </a:r>
            <a:r>
              <a:rPr lang="en-US" dirty="0"/>
              <a:t>, </a:t>
            </a:r>
            <a:r>
              <a:rPr lang="en-US" dirty="0" err="1"/>
              <a:t>xlc</a:t>
            </a:r>
            <a:r>
              <a:rPr lang="en-US" dirty="0"/>
              <a:t>? MPI-2 or MPI-3?</a:t>
            </a:r>
          </a:p>
          <a:p>
            <a:endParaRPr lang="en-US" dirty="0"/>
          </a:p>
          <a:p>
            <a:r>
              <a:rPr lang="en-US" dirty="0"/>
              <a:t>What </a:t>
            </a:r>
            <a:r>
              <a:rPr lang="en-US" i="1" dirty="0"/>
              <a:t>functionality</a:t>
            </a:r>
            <a:r>
              <a:rPr lang="en-US" dirty="0"/>
              <a:t> is most important?</a:t>
            </a:r>
          </a:p>
          <a:p>
            <a:pPr lvl="1"/>
            <a:r>
              <a:rPr lang="en-US" dirty="0"/>
              <a:t>Examples: vanilla numerical kernels? OpenMP kernels? GPU kernels?</a:t>
            </a:r>
          </a:p>
          <a:p>
            <a:endParaRPr lang="en-US" dirty="0"/>
          </a:p>
          <a:p>
            <a:r>
              <a:rPr lang="en-US" dirty="0"/>
              <a:t>Good candidates…</a:t>
            </a:r>
          </a:p>
          <a:p>
            <a:pPr lvl="1"/>
            <a:r>
              <a:rPr lang="en-US" dirty="0"/>
              <a:t>A “hello world” example for your project</a:t>
            </a:r>
          </a:p>
          <a:p>
            <a:pPr lvl="1"/>
            <a:r>
              <a:rPr lang="en-US" dirty="0"/>
              <a:t>Once you’ve got the basics working, its easy to build up from there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338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BB304-CD9A-9D4C-9745-67E84C47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44A838-71FE-704D-A387-F03024D7F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6032" y="1736725"/>
            <a:ext cx="866786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95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261B0-D8F3-7742-9D80-7457E64C4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betterscientificsoftware</a:t>
            </a:r>
            <a:r>
              <a:rPr lang="en-US" dirty="0"/>
              <a:t>/hello-numerical-world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528DD-8AEC-5544-91CB-CED6A1C4A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963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CC91F-B429-844D-A9A3-EFDF22D07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CI: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F6108B-CD54-E149-B6CA-A0A3EE1ADD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Configuring CI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4F5472-60F3-D645-83CE-6639ADC98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Example .</a:t>
            </a:r>
            <a:r>
              <a:rPr lang="en-US" dirty="0" err="1"/>
              <a:t>travis.yml</a:t>
            </a:r>
            <a:r>
              <a:rPr lang="en-US" dirty="0"/>
              <a:t> file</a:t>
            </a:r>
            <a:br>
              <a:rPr lang="en-US" dirty="0"/>
            </a:br>
            <a:r>
              <a:rPr lang="en-US" dirty="0"/>
              <a:t>(also doing coverage analysis)</a:t>
            </a: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75B0EB98-4702-6C4D-A4B7-3126ED4B014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93044860"/>
              </p:ext>
            </p:extLst>
          </p:nvPr>
        </p:nvGraphicFramePr>
        <p:xfrm>
          <a:off x="437976" y="2868930"/>
          <a:ext cx="5531933" cy="302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864">
                  <a:extLst>
                    <a:ext uri="{9D8B030D-6E8A-4147-A177-3AD203B41FA5}">
                      <a16:colId xmlns:a16="http://schemas.microsoft.com/office/drawing/2014/main" val="3111521380"/>
                    </a:ext>
                  </a:extLst>
                </a:gridCol>
                <a:gridCol w="2794000">
                  <a:extLst>
                    <a:ext uri="{9D8B030D-6E8A-4147-A177-3AD203B41FA5}">
                      <a16:colId xmlns:a16="http://schemas.microsoft.com/office/drawing/2014/main" val="3277590920"/>
                    </a:ext>
                  </a:extLst>
                </a:gridCol>
                <a:gridCol w="1662069">
                  <a:extLst>
                    <a:ext uri="{9D8B030D-6E8A-4147-A177-3AD203B41FA5}">
                      <a16:colId xmlns:a16="http://schemas.microsoft.com/office/drawing/2014/main" val="1888266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Config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655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Travis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repo YAML file [&amp; scripts]</a:t>
                      </a:r>
                      <a:br>
                        <a:rPr lang="en-US" sz="1600" dirty="0"/>
                      </a:b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/.</a:t>
                      </a:r>
                      <a:r>
                        <a:rPr lang="en-US" sz="1600" dirty="0" err="1"/>
                        <a:t>travis.yml</a:t>
                      </a:r>
                      <a:r>
                        <a:rPr lang="en-US" sz="1600" dirty="0"/>
                        <a:t> in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root of repo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229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GitLab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Web page configurator +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repo YAML file [&amp; scripts]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/.</a:t>
                      </a:r>
                      <a:r>
                        <a:rPr lang="en-US" sz="1600" dirty="0" err="1"/>
                        <a:t>gitlab-ci.yml</a:t>
                      </a:r>
                      <a:r>
                        <a:rPr lang="en-US" sz="1600" dirty="0"/>
                        <a:t> in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root of repo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673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Bamboo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Web page configurator +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repo scripts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447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  <a:br>
                        <a:rPr lang="en-US" dirty="0"/>
                      </a:br>
                      <a:r>
                        <a:rPr lang="en-US" dirty="0"/>
                        <a:t>.</a:t>
                      </a:r>
                      <a:br>
                        <a:rPr lang="en-US" dirty="0"/>
                      </a:b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819693"/>
                  </a:ext>
                </a:extLst>
              </a:tr>
            </a:tbl>
          </a:graphicData>
        </a:graphic>
      </p:graphicFrame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5C0D2DD-E395-3644-BA4C-26C87C4EBDF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8238" y="3149300"/>
            <a:ext cx="5532437" cy="219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12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CC91F-B429-844D-A9A3-EFDF22D07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CI: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4F5472-60F3-D645-83CE-6639ADC98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Example .</a:t>
            </a:r>
            <a:r>
              <a:rPr lang="en-US" dirty="0" err="1"/>
              <a:t>travis.yml</a:t>
            </a:r>
            <a:r>
              <a:rPr lang="en-US" dirty="0"/>
              <a:t> file</a:t>
            </a:r>
            <a:br>
              <a:rPr lang="en-US" dirty="0"/>
            </a:br>
            <a:r>
              <a:rPr lang="en-US" dirty="0"/>
              <a:t>(also doing coverage analysis)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5C0D2DD-E395-3644-BA4C-26C87C4EBDF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8238" y="3149300"/>
            <a:ext cx="5532437" cy="2192937"/>
          </a:xfrm>
          <a:prstGeom prst="rect">
            <a:avLst/>
          </a:prstGeom>
        </p:spPr>
      </p:pic>
      <p:sp>
        <p:nvSpPr>
          <p:cNvPr id="12" name="Left Brace 11">
            <a:extLst>
              <a:ext uri="{FF2B5EF4-FFF2-40B4-BE49-F238E27FC236}">
                <a16:creationId xmlns:a16="http://schemas.microsoft.com/office/drawing/2014/main" id="{03A758F8-B4E2-D549-83F9-4C43522F1012}"/>
              </a:ext>
            </a:extLst>
          </p:cNvPr>
          <p:cNvSpPr/>
          <p:nvPr/>
        </p:nvSpPr>
        <p:spPr>
          <a:xfrm>
            <a:off x="5537200" y="3181485"/>
            <a:ext cx="477520" cy="82680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4861EB-5639-824C-BC8F-09A2B6DCCAEB}"/>
              </a:ext>
            </a:extLst>
          </p:cNvPr>
          <p:cNvSpPr txBox="1"/>
          <p:nvPr/>
        </p:nvSpPr>
        <p:spPr>
          <a:xfrm>
            <a:off x="3206818" y="3369667"/>
            <a:ext cx="2330382" cy="433965"/>
          </a:xfrm>
          <a:prstGeom prst="rect">
            <a:avLst/>
          </a:prstGeom>
          <a:noFill/>
        </p:spPr>
        <p:txBody>
          <a:bodyPr wrap="none" lIns="118872" tIns="91440" rIns="118872" bIns="91440" rtlCol="0" anchor="ctr" anchorCtr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/>
              <a:t>Specify environment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9018D179-5EB2-4E48-BA65-F3037C6899D1}"/>
              </a:ext>
            </a:extLst>
          </p:cNvPr>
          <p:cNvSpPr/>
          <p:nvPr/>
        </p:nvSpPr>
        <p:spPr>
          <a:xfrm>
            <a:off x="5537200" y="4256343"/>
            <a:ext cx="477520" cy="62360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E03340-E17A-9C48-9B85-9B90D4754C5A}"/>
              </a:ext>
            </a:extLst>
          </p:cNvPr>
          <p:cNvSpPr txBox="1"/>
          <p:nvPr/>
        </p:nvSpPr>
        <p:spPr>
          <a:xfrm>
            <a:off x="3463299" y="4351162"/>
            <a:ext cx="2073901" cy="433965"/>
          </a:xfrm>
          <a:prstGeom prst="rect">
            <a:avLst/>
          </a:prstGeom>
          <a:noFill/>
        </p:spPr>
        <p:txBody>
          <a:bodyPr wrap="none" lIns="118872" tIns="91440" rIns="118872" bIns="91440" rtlCol="0" anchor="ctr" anchorCtr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dirty="0"/>
              <a:t>Commands to run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8052009-7783-6547-A4F6-67C5737CE5D2}"/>
              </a:ext>
            </a:extLst>
          </p:cNvPr>
          <p:cNvCxnSpPr>
            <a:cxnSpLocks/>
          </p:cNvCxnSpPr>
          <p:nvPr/>
        </p:nvCxnSpPr>
        <p:spPr>
          <a:xfrm>
            <a:off x="3898760" y="2177571"/>
            <a:ext cx="2670206" cy="150105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CA5B2E5-A544-1849-B69C-F045A18786DC}"/>
              </a:ext>
            </a:extLst>
          </p:cNvPr>
          <p:cNvSpPr txBox="1"/>
          <p:nvPr/>
        </p:nvSpPr>
        <p:spPr>
          <a:xfrm>
            <a:off x="1300715" y="1749515"/>
            <a:ext cx="3865161" cy="433965"/>
          </a:xfrm>
          <a:prstGeom prst="rect">
            <a:avLst/>
          </a:prstGeom>
          <a:noFill/>
        </p:spPr>
        <p:txBody>
          <a:bodyPr wrap="none" lIns="118872" tIns="91440" rIns="118872" bIns="91440" rtlCol="0" anchor="ctr" anchorCtr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/>
              <a:t>Keywords specific to Travis-CI YML</a:t>
            </a:r>
          </a:p>
        </p:txBody>
      </p:sp>
    </p:spTree>
    <p:extLst>
      <p:ext uri="{BB962C8B-B14F-4D97-AF65-F5344CB8AC3E}">
        <p14:creationId xmlns:p14="http://schemas.microsoft.com/office/powerpoint/2010/main" val="3627701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60C0E-5E82-574E-B524-B781EB4D4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C32597D-EF26-794C-9ADB-0318B7793B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3037" y="411480"/>
            <a:ext cx="5380930" cy="6065650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2B9F989-DF5E-4449-A55E-0CD553CAD46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36585" y="411480"/>
            <a:ext cx="5103575" cy="63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59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5619C-E7D3-1F45-94EC-C097C6B0C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Hours Hands-on Lesson</a:t>
            </a:r>
            <a:br>
              <a:rPr lang="en-US" dirty="0"/>
            </a:br>
            <a:r>
              <a:rPr lang="en-US" dirty="0"/>
              <a:t>(Video demo to be uploaded </a:t>
            </a:r>
            <a:r>
              <a:rPr lang="en-US"/>
              <a:t>to YouTube)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BDAAD0-07B9-5443-BB48-9506D45EED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8F1DD3-4E44-A545-A031-5370D7E4F3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Create GitHub account</a:t>
            </a:r>
          </a:p>
          <a:p>
            <a:r>
              <a:rPr lang="en-US" dirty="0"/>
              <a:t>Fork the repo</a:t>
            </a:r>
          </a:p>
          <a:p>
            <a:r>
              <a:rPr lang="en-US" dirty="0"/>
              <a:t>Edit .</a:t>
            </a:r>
            <a:r>
              <a:rPr lang="en-US" err="1"/>
              <a:t>travis</a:t>
            </a:r>
            <a:r>
              <a:rPr lang="en-US"/>
              <a:t>.yml</a:t>
            </a:r>
            <a:endParaRPr lang="en-US" dirty="0"/>
          </a:p>
          <a:p>
            <a:r>
              <a:rPr lang="en-US" dirty="0"/>
              <a:t>Change ‘check’ to “</a:t>
            </a:r>
            <a:r>
              <a:rPr lang="en-US" dirty="0" err="1"/>
              <a:t>check_all</a:t>
            </a:r>
            <a:r>
              <a:rPr lang="en-US" dirty="0"/>
              <a:t>”</a:t>
            </a:r>
          </a:p>
          <a:p>
            <a:r>
              <a:rPr lang="en-US" dirty="0"/>
              <a:t>Extra credit…fail PR if coverage drops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A2C8E5-EFFC-874D-AEAC-6CBD2A03DA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52CBE-D0D8-024A-88C6-88F43A18AB7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330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DCBEEE-06BF-2840-AFF6-C48FC0479F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510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2C24D-D970-4D40-8F14-D70C10A9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License, Citation and 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5A3AB-B258-4D59-B407-F7D57545A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862718"/>
            <a:ext cx="11369809" cy="5086389"/>
          </a:xfrm>
        </p:spPr>
        <p:txBody>
          <a:bodyPr/>
          <a:lstStyle/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License and Citation</a:t>
            </a:r>
          </a:p>
          <a:p>
            <a:pPr>
              <a:spcBef>
                <a:spcPts val="400"/>
              </a:spcBef>
            </a:pPr>
            <a:r>
              <a:rPr lang="en-US" sz="1400" dirty="0"/>
              <a:t>This work is licensed under a </a:t>
            </a:r>
            <a:r>
              <a:rPr lang="en-US" sz="1400" dirty="0">
                <a:hlinkClick r:id="rId2"/>
              </a:rPr>
              <a:t>Creative</a:t>
            </a:r>
            <a:r>
              <a:rPr lang="en-US" sz="1400" dirty="0">
                <a:hlinkClick r:id="rId3"/>
              </a:rPr>
              <a:t> Commons Attribution 4.0 International License</a:t>
            </a:r>
            <a:r>
              <a:rPr lang="en-US" sz="1400" dirty="0"/>
              <a:t> (CC BY 4.0).</a:t>
            </a:r>
          </a:p>
          <a:p>
            <a:pPr>
              <a:spcBef>
                <a:spcPts val="400"/>
              </a:spcBef>
            </a:pPr>
            <a:r>
              <a:rPr lang="en-US" sz="1400" b="1" dirty="0"/>
              <a:t>The requested citation the overall tutorial is: David E. Bernholdt, Better Scientific Software tutorial, in RF </a:t>
            </a:r>
            <a:r>
              <a:rPr lang="en-US" sz="1400" b="1" dirty="0" err="1"/>
              <a:t>SciDAC</a:t>
            </a:r>
            <a:r>
              <a:rPr lang="en-US" sz="1400" b="1" dirty="0"/>
              <a:t> 2020 Workshop, Knoxville, Tennessee. DOI: </a:t>
            </a:r>
            <a:r>
              <a:rPr lang="en-US" sz="1400" b="1" dirty="0">
                <a:hlinkClick r:id="rId4"/>
              </a:rPr>
              <a:t>10.6084/m9.figshare.11918397</a:t>
            </a:r>
            <a:endParaRPr lang="en-US" sz="1400" b="1" dirty="0"/>
          </a:p>
          <a:p>
            <a:pPr>
              <a:spcBef>
                <a:spcPts val="400"/>
              </a:spcBef>
            </a:pPr>
            <a:r>
              <a:rPr lang="en-US" sz="1400" dirty="0"/>
              <a:t>Individual modules may be cited as </a:t>
            </a:r>
            <a:r>
              <a:rPr lang="en-US" sz="1400" i="1" dirty="0"/>
              <a:t>Speaker, Module Title</a:t>
            </a:r>
            <a:r>
              <a:rPr lang="en-US" sz="1400" dirty="0"/>
              <a:t>, in Better Scientific Software Tutorial…</a:t>
            </a:r>
            <a:endParaRPr lang="en-US" sz="1800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Acknowledgements</a:t>
            </a:r>
          </a:p>
          <a:p>
            <a:pPr>
              <a:spcBef>
                <a:spcPts val="0"/>
              </a:spcBef>
            </a:pPr>
            <a:r>
              <a:rPr lang="en-US" sz="1200" dirty="0"/>
              <a:t>Additional contributors to this this tutorial include: Anshu Dubey, Mike </a:t>
            </a:r>
            <a:r>
              <a:rPr lang="en-US" sz="1200" dirty="0" err="1"/>
              <a:t>Heroux</a:t>
            </a:r>
            <a:r>
              <a:rPr lang="en-US" sz="1200" dirty="0"/>
              <a:t>, Alicia </a:t>
            </a:r>
            <a:r>
              <a:rPr lang="en-US" sz="1200" dirty="0" err="1"/>
              <a:t>Klinvex</a:t>
            </a:r>
            <a:r>
              <a:rPr lang="en-US" sz="1200" dirty="0"/>
              <a:t>, Jared O’Neal, and Katherine Riley, James M. </a:t>
            </a:r>
            <a:r>
              <a:rPr lang="en-US" sz="1200" dirty="0" err="1"/>
              <a:t>Willenbring</a:t>
            </a:r>
            <a:endParaRPr lang="en-US" sz="1200" dirty="0"/>
          </a:p>
          <a:p>
            <a:pPr>
              <a:spcBef>
                <a:spcPts val="600"/>
              </a:spcBef>
            </a:pPr>
            <a:r>
              <a:rPr lang="en-US" sz="1200" dirty="0"/>
              <a:t>This work was supported by the U.S. Department of Energy Office of Science, Office of Advanced Scientific Computing Research (ASCR), and by the </a:t>
            </a:r>
            <a:r>
              <a:rPr lang="en-US" sz="1200" dirty="0" err="1"/>
              <a:t>Exascale</a:t>
            </a:r>
            <a:r>
              <a:rPr lang="en-US" sz="1200" dirty="0"/>
              <a:t> Computing Project (17-SC-20-SC), a collaborative effort of the U.S. Department of Energy Office of Science and the National Nuclear Security Administration</a:t>
            </a:r>
            <a:r>
              <a:rPr lang="en-US" sz="1200" i="1" dirty="0"/>
              <a:t>.</a:t>
            </a:r>
            <a:endParaRPr lang="en-US" sz="1200" dirty="0"/>
          </a:p>
          <a:p>
            <a:pPr>
              <a:spcBef>
                <a:spcPts val="600"/>
              </a:spcBef>
            </a:pPr>
            <a:r>
              <a:rPr lang="en-US" sz="1200" dirty="0"/>
              <a:t>This work was performed in part at the Argonne National Laboratory, which is managed </a:t>
            </a:r>
            <a:r>
              <a:rPr lang="en-US" sz="1200" dirty="0" err="1"/>
              <a:t>managed</a:t>
            </a:r>
            <a:r>
              <a:rPr lang="en-US" sz="1200" dirty="0"/>
              <a:t> by </a:t>
            </a:r>
            <a:r>
              <a:rPr lang="en-US" sz="1200" dirty="0" err="1"/>
              <a:t>UChicago</a:t>
            </a:r>
            <a:r>
              <a:rPr lang="en-US" sz="1200" dirty="0"/>
              <a:t> Argonne, LLC for the U.S. Department of Energy under Contract No. DE-AC02-06CH11357.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This work was performed in part at the Oak Ridge National Laboratory, which is managed by UT-Battelle, LLC for the U.S. Department of Energy under Contract No. DE-AC05-00OR22725.</a:t>
            </a:r>
          </a:p>
          <a:p>
            <a:pPr>
              <a:spcBef>
                <a:spcPts val="600"/>
              </a:spcBef>
            </a:pPr>
            <a:r>
              <a:rPr lang="en-US" sz="1200" dirty="0"/>
              <a:t>This work was performed in part at Sandia National Laboratories. Sandia National Laboratories is a multi-mission laboratory managed and operated by National Technology and Engineering Solutions of Sandia, LLC., a wholly owned subsidiary of Honeywell International, Inc., for the U.S. Department of Energy’s National Nuclear Security Administration under contract DE-NA0003525. SAND NO SAND2017-5474 PE</a:t>
            </a:r>
          </a:p>
        </p:txBody>
      </p:sp>
      <p:pic>
        <p:nvPicPr>
          <p:cNvPr id="4" name="Picture 2" descr="https://licensebuttons.net/l/by/4.0/88x31.png">
            <a:extLst>
              <a:ext uri="{FF2B5EF4-FFF2-40B4-BE49-F238E27FC236}">
                <a16:creationId xmlns:a16="http://schemas.microsoft.com/office/drawing/2014/main" id="{61840015-22A0-4634-A2DE-AA05F998F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254" y="570111"/>
            <a:ext cx="1661258" cy="58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726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FC071-E79D-5E41-8EBA-EE2764512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661382"/>
          </a:xfrm>
        </p:spPr>
        <p:txBody>
          <a:bodyPr/>
          <a:lstStyle/>
          <a:p>
            <a:r>
              <a:rPr lang="en-US" dirty="0"/>
              <a:t>What is Continuous Integration (CI) </a:t>
            </a:r>
            <a:r>
              <a:rPr lang="en-US" i="1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8E7AF-E77C-0444-AFCD-CD3AF6538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072863"/>
            <a:ext cx="11369809" cy="537365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Testing</a:t>
            </a:r>
          </a:p>
          <a:p>
            <a:pPr lvl="1"/>
            <a:r>
              <a:rPr lang="en-US" dirty="0"/>
              <a:t>Focused, critical functionality (infrastructure), fast, independent, orthogonal, complete, … </a:t>
            </a:r>
          </a:p>
          <a:p>
            <a:pPr lvl="1"/>
            <a:r>
              <a:rPr lang="en-US" dirty="0"/>
              <a:t>Existing test suites often require re-design/refactoring for CI</a:t>
            </a:r>
          </a:p>
          <a:p>
            <a:endParaRPr lang="en-US" dirty="0"/>
          </a:p>
          <a:p>
            <a:r>
              <a:rPr lang="en-US" dirty="0"/>
              <a:t>Integration</a:t>
            </a:r>
          </a:p>
          <a:p>
            <a:pPr lvl="1"/>
            <a:r>
              <a:rPr lang="en-US" dirty="0"/>
              <a:t>Changes across key branches merged &amp; tested to ensure the “whole” still works</a:t>
            </a:r>
          </a:p>
          <a:p>
            <a:pPr lvl="1"/>
            <a:r>
              <a:rPr lang="en-US" dirty="0"/>
              <a:t>Develop, develop, develop, merge, merge, merge, test, test, test…NO!</a:t>
            </a:r>
          </a:p>
          <a:p>
            <a:pPr lvl="1"/>
            <a:r>
              <a:rPr lang="en-US" dirty="0"/>
              <a:t>Develop, merge, test, develop, merge, test, develop, merge, test…YES!</a:t>
            </a:r>
          </a:p>
          <a:p>
            <a:endParaRPr lang="en-US" dirty="0"/>
          </a:p>
          <a:p>
            <a:r>
              <a:rPr lang="en-US" dirty="0"/>
              <a:t>Continuous</a:t>
            </a:r>
          </a:p>
          <a:p>
            <a:pPr lvl="1"/>
            <a:r>
              <a:rPr lang="en-US" dirty="0"/>
              <a:t>Changes tested every commit and/or pull-request (like auto-correct)</a:t>
            </a:r>
          </a:p>
          <a:p>
            <a:endParaRPr lang="en-US" dirty="0"/>
          </a:p>
          <a:p>
            <a:r>
              <a:rPr lang="en-US" dirty="0"/>
              <a:t>CI generally implies a lot of </a:t>
            </a:r>
            <a:r>
              <a:rPr lang="en-US" u="sng" dirty="0"/>
              <a:t>automation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713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82E9C-1FA9-7843-B671-FBEA9FE74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Testing vs. Continuous Integration (CI)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29C68-6DCB-2D47-926F-5D9411676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737359"/>
            <a:ext cx="11369809" cy="4773507"/>
          </a:xfrm>
        </p:spPr>
        <p:txBody>
          <a:bodyPr/>
          <a:lstStyle/>
          <a:p>
            <a:r>
              <a:rPr lang="en-US" b="1" i="1" dirty="0"/>
              <a:t>Automated Testing</a:t>
            </a:r>
            <a:r>
              <a:rPr lang="en-US" dirty="0"/>
              <a:t>: Software that automatically performs tests and reliably detects and reports anomalous behaviors/outcomes.</a:t>
            </a:r>
          </a:p>
          <a:p>
            <a:pPr lvl="1"/>
            <a:r>
              <a:rPr lang="en-US" dirty="0"/>
              <a:t>Examples: Auto-test, </a:t>
            </a:r>
            <a:r>
              <a:rPr lang="en-US" dirty="0" err="1"/>
              <a:t>Ctest</a:t>
            </a:r>
            <a:r>
              <a:rPr lang="en-US" dirty="0"/>
              <a:t>/</a:t>
            </a:r>
            <a:r>
              <a:rPr lang="en-US" dirty="0" err="1"/>
              <a:t>CDash</a:t>
            </a:r>
            <a:r>
              <a:rPr lang="en-US" dirty="0"/>
              <a:t>, nightly testing, deployment testing, release testing</a:t>
            </a:r>
          </a:p>
          <a:p>
            <a:pPr lvl="1"/>
            <a:r>
              <a:rPr lang="en-US" dirty="0"/>
              <a:t>Potential issues: change attribution, timeliness of results, multiple branches of development</a:t>
            </a:r>
          </a:p>
          <a:p>
            <a:endParaRPr lang="en-US" dirty="0"/>
          </a:p>
          <a:p>
            <a:r>
              <a:rPr lang="en-US" b="1" i="1" dirty="0"/>
              <a:t>Continuous Integration (CI)</a:t>
            </a:r>
            <a:r>
              <a:rPr lang="en-US" dirty="0"/>
              <a:t>: automated testing performed at high frequency and fine granularity aimed at </a:t>
            </a:r>
            <a:r>
              <a:rPr lang="en-US" i="1" dirty="0"/>
              <a:t>preventing</a:t>
            </a:r>
            <a:r>
              <a:rPr lang="en-US" dirty="0"/>
              <a:t> code changes from breaking key branches of development (e.g. </a:t>
            </a:r>
            <a:r>
              <a:rPr lang="en-US" i="1" dirty="0"/>
              <a:t>master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Example: Disabled/enabled “Merge Pull Request”</a:t>
            </a:r>
            <a:br>
              <a:rPr lang="en-US" dirty="0"/>
            </a:br>
            <a:r>
              <a:rPr lang="en-US" dirty="0"/>
              <a:t>button on GitHub</a:t>
            </a:r>
          </a:p>
          <a:p>
            <a:pPr lvl="1"/>
            <a:r>
              <a:rPr lang="en-US" dirty="0"/>
              <a:t>Potential issues: extreme automation, test granularity,</a:t>
            </a:r>
            <a:br>
              <a:rPr lang="en-US" dirty="0"/>
            </a:br>
            <a:r>
              <a:rPr lang="en-US" dirty="0"/>
              <a:t>coverage, 3</a:t>
            </a:r>
            <a:r>
              <a:rPr lang="en-US" baseline="30000" dirty="0"/>
              <a:t>rd</a:t>
            </a:r>
            <a:r>
              <a:rPr lang="en-US" dirty="0"/>
              <a:t>-party services/resources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4DF8F7-343F-3C4F-9E26-DEDDD6C24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933" y="4703907"/>
            <a:ext cx="4673600" cy="214765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47F97CA-774E-7345-BB1C-541C33E51E0B}"/>
              </a:ext>
            </a:extLst>
          </p:cNvPr>
          <p:cNvCxnSpPr/>
          <p:nvPr/>
        </p:nvCxnSpPr>
        <p:spPr>
          <a:xfrm>
            <a:off x="6849533" y="5113867"/>
            <a:ext cx="999067" cy="14054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112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85456-6481-8145-ABBE-F65385A1E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512096-ED27-A141-B43B-6D2CBABEB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44150"/>
            <a:ext cx="5588582" cy="914400"/>
          </a:xfrm>
        </p:spPr>
        <p:txBody>
          <a:bodyPr/>
          <a:lstStyle/>
          <a:p>
            <a:pPr algn="ctr"/>
            <a:r>
              <a:rPr lang="en-US" dirty="0"/>
              <a:t>Automated Nightly Testing Dashboard</a:t>
            </a:r>
            <a:br>
              <a:rPr lang="en-US" dirty="0"/>
            </a:br>
            <a:r>
              <a:rPr lang="en-US" dirty="0"/>
              <a:t>Lives “next to” your development work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F7A6A4-34F1-4149-A32A-F18F03DFB3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8914" y="1644150"/>
            <a:ext cx="5531934" cy="914400"/>
          </a:xfrm>
        </p:spPr>
        <p:txBody>
          <a:bodyPr/>
          <a:lstStyle/>
          <a:p>
            <a:pPr algn="ctr"/>
            <a:r>
              <a:rPr lang="en-US" dirty="0"/>
              <a:t>CI Testing</a:t>
            </a:r>
            <a:br>
              <a:rPr lang="en-US" dirty="0"/>
            </a:br>
            <a:r>
              <a:rPr lang="en-US" dirty="0"/>
              <a:t>Lives embedded in your development work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DD0F9FAC-D744-E04D-9F82-4C27F218C7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54123" y="2695684"/>
            <a:ext cx="3594735" cy="3373438"/>
          </a:xfrm>
          <a:prstGeom prst="rect">
            <a:avLst/>
          </a:prstGeom>
        </p:spPr>
      </p:pic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5A091814-85DD-2B4B-AED0-190BAFDB4F2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18238" y="3031490"/>
            <a:ext cx="5532437" cy="242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650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219DD-9E6F-0944-9C8A-1F9475F9D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 Testing is one part of the “Shift Left” movement in DevOps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EED823-C063-BC42-B321-08875B3BB4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0590" y="1736725"/>
            <a:ext cx="7198744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45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16217-B345-804C-B072-9F0F44AD7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make CI Difficult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B1CE6B-30D2-DE49-A4FD-724544360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25880"/>
            <a:ext cx="5588582" cy="821190"/>
          </a:xfrm>
        </p:spPr>
        <p:txBody>
          <a:bodyPr/>
          <a:lstStyle/>
          <a:p>
            <a:pPr algn="ctr"/>
            <a:r>
              <a:rPr lang="en-US" dirty="0"/>
              <a:t>Common situations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18C24-9DD1-7548-9A7F-0F930451B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2147070"/>
            <a:ext cx="5588582" cy="3887970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en-US" dirty="0"/>
              <a:t>Just getting started</a:t>
            </a:r>
          </a:p>
          <a:p>
            <a:pPr lvl="1"/>
            <a:r>
              <a:rPr lang="en-US" dirty="0"/>
              <a:t>Many technologies/choices; often in the ”cloud”</a:t>
            </a:r>
          </a:p>
          <a:p>
            <a:pPr lvl="1"/>
            <a:r>
              <a:rPr lang="en-US" dirty="0"/>
              <a:t>Solution: start small, simple, build up</a:t>
            </a:r>
          </a:p>
          <a:p>
            <a:endParaRPr lang="en-US" dirty="0"/>
          </a:p>
          <a:p>
            <a:r>
              <a:rPr lang="en-US" dirty="0"/>
              <a:t>Developing suitable tests</a:t>
            </a:r>
          </a:p>
          <a:p>
            <a:pPr lvl="1"/>
            <a:r>
              <a:rPr lang="en-US" dirty="0"/>
              <a:t>Many project’s existing tests not suitable for CI</a:t>
            </a:r>
          </a:p>
          <a:p>
            <a:pPr lvl="1"/>
            <a:r>
              <a:rPr lang="en-US" dirty="0"/>
              <a:t>Solution: Simplify/refactor and/or sub-setting test suite</a:t>
            </a:r>
          </a:p>
          <a:p>
            <a:endParaRPr lang="en-US" dirty="0"/>
          </a:p>
          <a:p>
            <a:r>
              <a:rPr lang="en-US" dirty="0"/>
              <a:t>Ensuring sufficient coverage</a:t>
            </a:r>
          </a:p>
          <a:p>
            <a:pPr lvl="1"/>
            <a:r>
              <a:rPr lang="en-US" dirty="0"/>
              <a:t>Some changes to code never get tested</a:t>
            </a:r>
          </a:p>
          <a:p>
            <a:pPr lvl="1"/>
            <a:r>
              <a:rPr lang="en-US" dirty="0"/>
              <a:t>Solution: tools to measure it, enforce always increasing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D7CBDB-13EE-6844-96FE-CEFC1AFB61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8914" y="1325880"/>
            <a:ext cx="5531934" cy="821190"/>
          </a:xfrm>
        </p:spPr>
        <p:txBody>
          <a:bodyPr/>
          <a:lstStyle/>
          <a:p>
            <a:pPr algn="ctr"/>
            <a:r>
              <a:rPr lang="en-US" dirty="0"/>
              <a:t>Advanced situations</a:t>
            </a:r>
            <a:br>
              <a:rPr lang="en-US" dirty="0"/>
            </a:b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6864CE2-D548-B740-8AD8-6A2A01B029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8914" y="2147070"/>
            <a:ext cx="5531934" cy="3664450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en-US" dirty="0"/>
              <a:t>Defining failure for </a:t>
            </a:r>
            <a:r>
              <a:rPr lang="en-US" i="1" dirty="0"/>
              <a:t>many</a:t>
            </a:r>
            <a:r>
              <a:rPr lang="en-US" dirty="0"/>
              <a:t> configurations</a:t>
            </a:r>
          </a:p>
          <a:p>
            <a:pPr lvl="1"/>
            <a:r>
              <a:rPr lang="en-US" dirty="0"/>
              <a:t>Bit-for-bit (exact) match vs. fuzzy match</a:t>
            </a:r>
          </a:p>
          <a:p>
            <a:pPr lvl="1"/>
            <a:r>
              <a:rPr lang="en-US" dirty="0"/>
              <a:t>Solution: absolute/relative tolerances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AI/ML</a:t>
            </a:r>
          </a:p>
          <a:p>
            <a:endParaRPr lang="en-US" dirty="0"/>
          </a:p>
          <a:p>
            <a:r>
              <a:rPr lang="en-US" dirty="0"/>
              <a:t>Numerous 3</a:t>
            </a:r>
            <a:r>
              <a:rPr lang="en-US" baseline="30000" dirty="0"/>
              <a:t>rd</a:t>
            </a:r>
            <a:r>
              <a:rPr lang="en-US" dirty="0"/>
              <a:t> party libraries (TPLs)</a:t>
            </a:r>
          </a:p>
          <a:p>
            <a:pPr lvl="1"/>
            <a:r>
              <a:rPr lang="en-US" dirty="0"/>
              <a:t>Compiling takes too long</a:t>
            </a:r>
          </a:p>
          <a:p>
            <a:pPr lvl="1"/>
            <a:r>
              <a:rPr lang="en-US" dirty="0"/>
              <a:t>Solution: cache pre-built TPLs, containers</a:t>
            </a:r>
          </a:p>
          <a:p>
            <a:endParaRPr lang="en-US" dirty="0"/>
          </a:p>
          <a:p>
            <a:r>
              <a:rPr lang="en-US" dirty="0"/>
              <a:t>Performance testing</a:t>
            </a:r>
          </a:p>
          <a:p>
            <a:pPr lvl="1"/>
            <a:r>
              <a:rPr lang="en-US" dirty="0"/>
              <a:t>Avoid time-, space-, scaling-performance </a:t>
            </a:r>
            <a:r>
              <a:rPr lang="en-US" dirty="0" err="1"/>
              <a:t>degredation</a:t>
            </a:r>
            <a:endParaRPr lang="en-US" dirty="0"/>
          </a:p>
          <a:p>
            <a:pPr lvl="1"/>
            <a:r>
              <a:rPr lang="en-US" dirty="0"/>
              <a:t>Solution: Perf. instrumentation and </a:t>
            </a:r>
            <a:r>
              <a:rPr lang="en-US" i="1" dirty="0"/>
              <a:t>scheduled</a:t>
            </a:r>
            <a:r>
              <a:rPr lang="en-US" dirty="0"/>
              <a:t> testing </a:t>
            </a:r>
          </a:p>
        </p:txBody>
      </p:sp>
    </p:spTree>
    <p:extLst>
      <p:ext uri="{BB962C8B-B14F-4D97-AF65-F5344CB8AC3E}">
        <p14:creationId xmlns:p14="http://schemas.microsoft.com/office/powerpoint/2010/main" val="313135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882B6-BA74-E744-88B9-1E6F07A61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574040"/>
          </a:xfrm>
        </p:spPr>
        <p:txBody>
          <a:bodyPr/>
          <a:lstStyle/>
          <a:p>
            <a:r>
              <a:rPr lang="en-US" dirty="0"/>
              <a:t>CI Resources (Where do jobs run?)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C252D-9F99-4B47-BA35-FEF4C710B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473200"/>
            <a:ext cx="11369809" cy="4973320"/>
          </a:xfrm>
        </p:spPr>
        <p:txBody>
          <a:bodyPr/>
          <a:lstStyle/>
          <a:p>
            <a:r>
              <a:rPr lang="en-US" dirty="0"/>
              <a:t>Free Cloud Resources (many free on GitHub,</a:t>
            </a:r>
            <a:br>
              <a:rPr lang="en-US" dirty="0"/>
            </a:br>
            <a:r>
              <a:rPr lang="en-US" dirty="0" err="1"/>
              <a:t>BitBucket</a:t>
            </a:r>
            <a:r>
              <a:rPr lang="en-US" dirty="0"/>
              <a:t>, GitLab, etc.)</a:t>
            </a:r>
          </a:p>
          <a:p>
            <a:pPr lvl="1"/>
            <a:r>
              <a:rPr lang="en-US" dirty="0"/>
              <a:t>Travis-CI, Circle-CI, </a:t>
            </a:r>
            <a:r>
              <a:rPr lang="en-US" dirty="0" err="1"/>
              <a:t>AppVeyor</a:t>
            </a:r>
            <a:r>
              <a:rPr lang="en-US" dirty="0"/>
              <a:t>, Azure Pipelines,…</a:t>
            </a:r>
          </a:p>
          <a:p>
            <a:pPr lvl="1"/>
            <a:r>
              <a:rPr lang="en-US" dirty="0"/>
              <a:t>All launch a VM (Linux variants, Windows and OSX)</a:t>
            </a:r>
          </a:p>
          <a:p>
            <a:pPr lvl="2"/>
            <a:r>
              <a:rPr lang="en-US" dirty="0"/>
              <a:t>Constrained in time/size, config. (e.g. GPU type/count)</a:t>
            </a:r>
          </a:p>
          <a:p>
            <a:pPr lvl="2"/>
            <a:r>
              <a:rPr lang="en-US" dirty="0"/>
              <a:t>Not always suitable for large, HPC projects</a:t>
            </a:r>
          </a:p>
          <a:p>
            <a:endParaRPr lang="en-US" dirty="0"/>
          </a:p>
          <a:p>
            <a:r>
              <a:rPr lang="en-US" dirty="0"/>
              <a:t>Site-local Resources</a:t>
            </a:r>
          </a:p>
          <a:p>
            <a:pPr lvl="1"/>
            <a:r>
              <a:rPr lang="en-US" dirty="0"/>
              <a:t>Examples: Bamboo @ LLNL, Jenkins @ ANL, </a:t>
            </a:r>
            <a:r>
              <a:rPr lang="en-US" dirty="0" err="1"/>
              <a:t>Travis+CDash</a:t>
            </a:r>
            <a:r>
              <a:rPr lang="en-US" dirty="0"/>
              <a:t> @ NERSC, etc.</a:t>
            </a:r>
          </a:p>
          <a:p>
            <a:pPr lvl="1"/>
            <a:r>
              <a:rPr lang="en-US" dirty="0"/>
              <a:t>ECP Program: GitLab-CI @ ANL, LANL, LLNL, NERSC, ORNL, SNL</a:t>
            </a:r>
          </a:p>
          <a:p>
            <a:endParaRPr lang="en-US" dirty="0"/>
          </a:p>
          <a:p>
            <a:r>
              <a:rPr lang="en-US" dirty="0"/>
              <a:t>Roll your own by setting up resources and 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F0A806-1293-9A40-A864-C1487EB087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70"/>
          <a:stretch/>
        </p:blipFill>
        <p:spPr>
          <a:xfrm>
            <a:off x="7247690" y="637540"/>
            <a:ext cx="4575375" cy="332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853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ED55ACAD-9399-074D-8200-A5F27EDBE8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28" t="15211" r="20122" b="21926"/>
          <a:stretch/>
        </p:blipFill>
        <p:spPr>
          <a:xfrm rot="18542579" flipV="1">
            <a:off x="2070216" y="5147384"/>
            <a:ext cx="2214153" cy="1048843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EC0F41A9-8043-9F4F-9F1E-278EF91FC2BD}"/>
              </a:ext>
            </a:extLst>
          </p:cNvPr>
          <p:cNvSpPr/>
          <p:nvPr/>
        </p:nvSpPr>
        <p:spPr>
          <a:xfrm>
            <a:off x="7479044" y="6092509"/>
            <a:ext cx="4540236" cy="8975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387ABD9-12C2-C146-B90F-CD1C49CAF6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28" t="15211" r="20122" b="21926"/>
          <a:stretch/>
        </p:blipFill>
        <p:spPr>
          <a:xfrm rot="835124">
            <a:off x="-131904" y="3343621"/>
            <a:ext cx="4215884" cy="104884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ADF144D-F4EE-1F47-8E49-A2C22108D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Examples…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99D2B5C-5544-7D44-A9F8-62D4873A91FD}"/>
              </a:ext>
            </a:extLst>
          </p:cNvPr>
          <p:cNvGrpSpPr/>
          <p:nvPr/>
        </p:nvGrpSpPr>
        <p:grpSpPr>
          <a:xfrm>
            <a:off x="5148669" y="4948396"/>
            <a:ext cx="1612582" cy="1612582"/>
            <a:chOff x="365760" y="4548188"/>
            <a:chExt cx="1612582" cy="16125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786ABBE-7F1C-2244-940A-6D5AFEE93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760" y="4548188"/>
              <a:ext cx="1612582" cy="161258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F1C903B-2E15-AF4F-B217-FE29103C8F2C}"/>
                </a:ext>
              </a:extLst>
            </p:cNvPr>
            <p:cNvSpPr txBox="1"/>
            <p:nvPr/>
          </p:nvSpPr>
          <p:spPr>
            <a:xfrm>
              <a:off x="742076" y="5557528"/>
              <a:ext cx="859949" cy="517065"/>
            </a:xfrm>
            <a:prstGeom prst="rect">
              <a:avLst/>
            </a:prstGeom>
            <a:noFill/>
          </p:spPr>
          <p:txBody>
            <a:bodyPr wrap="square" lIns="118872" tIns="91440" rIns="118872" bIns="91440" rtlCol="0" anchor="ctr" anchorCtr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dirty="0"/>
                <a:t>You</a:t>
              </a:r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872C7F1-9576-BF4D-8646-B3394CD2D67F}"/>
              </a:ext>
            </a:extLst>
          </p:cNvPr>
          <p:cNvGrpSpPr/>
          <p:nvPr/>
        </p:nvGrpSpPr>
        <p:grpSpPr>
          <a:xfrm>
            <a:off x="539264" y="3974022"/>
            <a:ext cx="2240444" cy="2245572"/>
            <a:chOff x="553556" y="3095135"/>
            <a:chExt cx="2240444" cy="224557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05A912C-A14A-2B47-BD27-6024193E69E5}"/>
                </a:ext>
              </a:extLst>
            </p:cNvPr>
            <p:cNvGrpSpPr/>
            <p:nvPr/>
          </p:nvGrpSpPr>
          <p:grpSpPr>
            <a:xfrm>
              <a:off x="553556" y="3465360"/>
              <a:ext cx="2240444" cy="1875347"/>
              <a:chOff x="2189316" y="2421413"/>
              <a:chExt cx="2240444" cy="1875347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D27D7FEE-1F81-014B-8250-1E5F253A68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89316" y="2421413"/>
                <a:ext cx="1701963" cy="1701963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8F9B18C-B998-DD48-B749-12852942C0B7}"/>
                  </a:ext>
                </a:extLst>
              </p:cNvPr>
              <p:cNvSpPr txBox="1"/>
              <p:nvPr/>
            </p:nvSpPr>
            <p:spPr>
              <a:xfrm rot="20683208">
                <a:off x="2397760" y="3862795"/>
                <a:ext cx="2032000" cy="433965"/>
              </a:xfrm>
              <a:prstGeom prst="rect">
                <a:avLst/>
              </a:prstGeom>
              <a:noFill/>
            </p:spPr>
            <p:txBody>
              <a:bodyPr wrap="square" lIns="118872" tIns="91440" rIns="118872" bIns="91440" rtlCol="0" anchor="ctr" anchorCtr="0">
                <a:spAutoFit/>
              </a:bodyPr>
              <a:lstStyle/>
              <a:p>
                <a:pPr algn="l">
                  <a:lnSpc>
                    <a:spcPct val="90000"/>
                  </a:lnSpc>
                </a:pPr>
                <a:r>
                  <a:rPr lang="en-US" dirty="0" err="1"/>
                  <a:t>bitbucket.llnl.gov</a:t>
                </a:r>
                <a:endParaRPr lang="en-US" dirty="0"/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29D5D3-2423-0043-B3AE-DC8D5DCFA63C}"/>
                </a:ext>
              </a:extLst>
            </p:cNvPr>
            <p:cNvSpPr/>
            <p:nvPr/>
          </p:nvSpPr>
          <p:spPr>
            <a:xfrm>
              <a:off x="638969" y="3095135"/>
              <a:ext cx="2074533" cy="769441"/>
            </a:xfrm>
            <a:prstGeom prst="rect">
              <a:avLst/>
            </a:prstGeom>
            <a:noFill/>
            <a:scene3d>
              <a:camera prst="orthographicFront">
                <a:rot lat="2998470" lon="1659028" rev="60955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LLNL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34F42D-FCB1-FC46-A514-A32C1742C837}"/>
              </a:ext>
            </a:extLst>
          </p:cNvPr>
          <p:cNvGrpSpPr/>
          <p:nvPr/>
        </p:nvGrpSpPr>
        <p:grpSpPr>
          <a:xfrm>
            <a:off x="434445" y="1207938"/>
            <a:ext cx="2428240" cy="1612582"/>
            <a:chOff x="553556" y="1427912"/>
            <a:chExt cx="2428240" cy="1612582"/>
          </a:xfrm>
        </p:grpSpPr>
        <p:sp>
          <p:nvSpPr>
            <p:cNvPr id="4" name="Cloud 3">
              <a:extLst>
                <a:ext uri="{FF2B5EF4-FFF2-40B4-BE49-F238E27FC236}">
                  <a16:creationId xmlns:a16="http://schemas.microsoft.com/office/drawing/2014/main" id="{9B07F91D-ED96-464D-B738-FEF233FDCDD1}"/>
                </a:ext>
              </a:extLst>
            </p:cNvPr>
            <p:cNvSpPr/>
            <p:nvPr/>
          </p:nvSpPr>
          <p:spPr>
            <a:xfrm>
              <a:off x="553556" y="1427912"/>
              <a:ext cx="2428240" cy="1612582"/>
            </a:xfrm>
            <a:prstGeom prst="cloud">
              <a:avLst/>
            </a:prstGeom>
            <a:solidFill>
              <a:schemeClr val="accent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000" dirty="0" err="1">
                  <a:solidFill>
                    <a:schemeClr val="bg1"/>
                  </a:solidFill>
                </a:rPr>
                <a:t>github.com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7000EB4-3A38-7444-A655-53F6824B8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96518" y="2081947"/>
              <a:ext cx="1359434" cy="713703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FF040B-0CD2-9243-B8D7-93EEFEA312D3}"/>
              </a:ext>
            </a:extLst>
          </p:cNvPr>
          <p:cNvGrpSpPr/>
          <p:nvPr/>
        </p:nvGrpSpPr>
        <p:grpSpPr>
          <a:xfrm>
            <a:off x="8551999" y="403633"/>
            <a:ext cx="2801460" cy="1762760"/>
            <a:chOff x="7236620" y="964628"/>
            <a:chExt cx="2801460" cy="1762760"/>
          </a:xfrm>
        </p:grpSpPr>
        <p:sp>
          <p:nvSpPr>
            <p:cNvPr id="5" name="Cloud 4">
              <a:extLst>
                <a:ext uri="{FF2B5EF4-FFF2-40B4-BE49-F238E27FC236}">
                  <a16:creationId xmlns:a16="http://schemas.microsoft.com/office/drawing/2014/main" id="{FF94D852-131A-0142-B8B0-0452F1A53090}"/>
                </a:ext>
              </a:extLst>
            </p:cNvPr>
            <p:cNvSpPr/>
            <p:nvPr/>
          </p:nvSpPr>
          <p:spPr>
            <a:xfrm>
              <a:off x="7236620" y="964628"/>
              <a:ext cx="2801460" cy="1762760"/>
            </a:xfrm>
            <a:prstGeom prst="cloud">
              <a:avLst/>
            </a:prstGeom>
            <a:solidFill>
              <a:schemeClr val="accent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rot="0" spcFirstLastPara="0" vertOverflow="overflow" horzOverflow="overflow" vert="horz" wrap="square" lIns="121851" tIns="60925" rIns="121851" bIns="609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000" u="sng" dirty="0" err="1">
                  <a:solidFill>
                    <a:schemeClr val="bg1"/>
                  </a:solidFill>
                </a:rPr>
                <a:t>travis-ci.com</a:t>
              </a:r>
              <a:endParaRPr lang="en-US" sz="2000" u="sng" dirty="0">
                <a:solidFill>
                  <a:schemeClr val="bg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75EAC99-1333-4B46-AFD4-1D0D402D4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53004" y="1604203"/>
              <a:ext cx="968692" cy="968692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ACB0B7D-50E5-5340-9A0A-BB3352E02D45}"/>
              </a:ext>
            </a:extLst>
          </p:cNvPr>
          <p:cNvGrpSpPr/>
          <p:nvPr/>
        </p:nvGrpSpPr>
        <p:grpSpPr>
          <a:xfrm flipH="1">
            <a:off x="8648631" y="3926344"/>
            <a:ext cx="2801460" cy="2414665"/>
            <a:chOff x="151749" y="2986996"/>
            <a:chExt cx="2801460" cy="241466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54A31D5-9525-8F4D-9DAD-9C1976E8AB30}"/>
                </a:ext>
              </a:extLst>
            </p:cNvPr>
            <p:cNvGrpSpPr/>
            <p:nvPr/>
          </p:nvGrpSpPr>
          <p:grpSpPr>
            <a:xfrm>
              <a:off x="553556" y="3465360"/>
              <a:ext cx="2079889" cy="1936301"/>
              <a:chOff x="2189316" y="2421413"/>
              <a:chExt cx="2079889" cy="1936301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DE631E75-A223-C74D-9453-8563B9D0F0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89316" y="2421413"/>
                <a:ext cx="1701963" cy="1701963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E8FBB40-F728-9649-A238-2430F155D182}"/>
                  </a:ext>
                </a:extLst>
              </p:cNvPr>
              <p:cNvSpPr txBox="1"/>
              <p:nvPr/>
            </p:nvSpPr>
            <p:spPr>
              <a:xfrm rot="20740572">
                <a:off x="2237205" y="3923749"/>
                <a:ext cx="2032000" cy="433965"/>
              </a:xfrm>
              <a:prstGeom prst="rect">
                <a:avLst/>
              </a:prstGeom>
              <a:noFill/>
            </p:spPr>
            <p:txBody>
              <a:bodyPr wrap="square" lIns="118872" tIns="91440" rIns="118872" bIns="91440" rtlCol="0" anchor="ctr" anchorCtr="0">
                <a:spAutoFit/>
              </a:bodyPr>
              <a:lstStyle/>
              <a:p>
                <a:pPr algn="l">
                  <a:lnSpc>
                    <a:spcPct val="90000"/>
                  </a:lnSpc>
                </a:pPr>
                <a:r>
                  <a:rPr lang="en-US" dirty="0" err="1"/>
                  <a:t>gitlab.nersc.gov</a:t>
                </a:r>
                <a:endParaRPr lang="en-US" dirty="0"/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60FBE88-07C6-A644-88B9-23421D8928A1}"/>
                </a:ext>
              </a:extLst>
            </p:cNvPr>
            <p:cNvSpPr/>
            <p:nvPr/>
          </p:nvSpPr>
          <p:spPr>
            <a:xfrm flipH="1">
              <a:off x="151749" y="2986996"/>
              <a:ext cx="2801460" cy="923330"/>
            </a:xfrm>
            <a:prstGeom prst="rect">
              <a:avLst/>
            </a:prstGeom>
            <a:noFill/>
            <a:scene3d>
              <a:camera prst="orthographicFront">
                <a:rot lat="3956789" lon="20173801" rev="21594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NERSC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5F51BE9-6D75-D14E-A1D2-47290FC3B6DD}"/>
              </a:ext>
            </a:extLst>
          </p:cNvPr>
          <p:cNvSpPr txBox="1"/>
          <p:nvPr/>
        </p:nvSpPr>
        <p:spPr>
          <a:xfrm>
            <a:off x="3050949" y="2218824"/>
            <a:ext cx="2318479" cy="960263"/>
          </a:xfrm>
          <a:prstGeom prst="rect">
            <a:avLst/>
          </a:prstGeom>
          <a:noFill/>
        </p:spPr>
        <p:txBody>
          <a:bodyPr wrap="square" lIns="118872" tIns="91440" rIns="118872" bIns="91440" rtlCol="0" anchor="ctr" anchorCtr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800" dirty="0"/>
              <a:t>Your code repository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A7E3F8-B119-9944-82D3-1B7B17B5F9B5}"/>
              </a:ext>
            </a:extLst>
          </p:cNvPr>
          <p:cNvSpPr txBox="1"/>
          <p:nvPr/>
        </p:nvSpPr>
        <p:spPr>
          <a:xfrm>
            <a:off x="7457297" y="2218824"/>
            <a:ext cx="2318479" cy="960263"/>
          </a:xfrm>
          <a:prstGeom prst="rect">
            <a:avLst/>
          </a:prstGeom>
          <a:noFill/>
        </p:spPr>
        <p:txBody>
          <a:bodyPr wrap="square" lIns="118872" tIns="91440" rIns="118872" bIns="91440" rtlCol="0" anchor="ctr" anchorCtr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800" dirty="0"/>
              <a:t>Your CI Resources</a:t>
            </a:r>
          </a:p>
        </p:txBody>
      </p:sp>
    </p:spTree>
    <p:extLst>
      <p:ext uri="{BB962C8B-B14F-4D97-AF65-F5344CB8AC3E}">
        <p14:creationId xmlns:p14="http://schemas.microsoft.com/office/powerpoint/2010/main" val="2338566141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s (Wide Screen)">
  <a:themeElements>
    <a:clrScheme name="ECP 171103 final">
      <a:dk1>
        <a:sysClr val="windowText" lastClr="000000"/>
      </a:dk1>
      <a:lt1>
        <a:sysClr val="window" lastClr="FFFFFF"/>
      </a:lt1>
      <a:dk2>
        <a:srgbClr val="266093"/>
      </a:dk2>
      <a:lt2>
        <a:srgbClr val="FFFFFF"/>
      </a:lt2>
      <a:accent1>
        <a:srgbClr val="2A75BB"/>
      </a:accent1>
      <a:accent2>
        <a:srgbClr val="84B641"/>
      </a:accent2>
      <a:accent3>
        <a:srgbClr val="43B1E5"/>
      </a:accent3>
      <a:accent4>
        <a:srgbClr val="D13940"/>
      </a:accent4>
      <a:accent5>
        <a:srgbClr val="C39C2F"/>
      </a:accent5>
      <a:accent6>
        <a:srgbClr val="7F7F7F"/>
      </a:accent6>
      <a:hlink>
        <a:srgbClr val="A0312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</a:spPr>
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2000" dirty="0">
            <a:solidFill>
              <a:schemeClr val="bg1"/>
            </a:solidFill>
          </a:defRPr>
        </a:defPPr>
      </a:lstStyle>
    </a:spDef>
    <a:txDef>
      <a:spPr>
        <a:noFill/>
      </a:spPr>
      <a:bodyPr wrap="square" lIns="118872" tIns="91440" rIns="118872" bIns="91440" rtlCol="0" anchor="ctr" anchorCtr="0">
        <a:spAutoFit/>
      </a:bodyPr>
      <a:lstStyle>
        <a:defPPr algn="l">
          <a:lnSpc>
            <a:spcPct val="90000"/>
          </a:lnSpc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CP_PowerPointTemplate-v1.0_20171106" id="{82BFD86B-8FF4-4B2C-AD68-5655622D7E2C}" vid="{C92328A0-5FA1-40E2-AE72-E588ED49AD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5464437F680748A68B85EB6594EA7D" ma:contentTypeVersion="0" ma:contentTypeDescription="Create a new document." ma:contentTypeScope="" ma:versionID="fe3f4dd58d5914c51cfc6deaa8ad845c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19E20559-B232-4371-8690-E3D8007EDB8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50EC660-24D0-43A0-AE5E-E274115E726B}">
  <ds:schemaRefs>
    <ds:schemaRef ds:uri="http://schemas.microsoft.com/office/2006/documentManagement/types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8DB7DEB-074E-4EE8-9B6E-FD27732310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ECP_PowerPoint_Template-v1.0_20171106</Template>
  <TotalTime>20050</TotalTime>
  <Words>1190</Words>
  <Application>Microsoft Macintosh PowerPoint</Application>
  <PresentationFormat>Custom</PresentationFormat>
  <Paragraphs>145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Arial Black</vt:lpstr>
      <vt:lpstr>Calibri</vt:lpstr>
      <vt:lpstr>Presentations (Wide Screen)</vt:lpstr>
      <vt:lpstr>Continuous Integration</vt:lpstr>
      <vt:lpstr>License, Citation and Acknowledgements</vt:lpstr>
      <vt:lpstr>What is Continuous Integration (CI) Testing</vt:lpstr>
      <vt:lpstr>Automated Testing vs. Continuous Integration (CI) Testing</vt:lpstr>
      <vt:lpstr>Examples…</vt:lpstr>
      <vt:lpstr>CI Testing is one part of the “Shift Left” movement in DevOps</vt:lpstr>
      <vt:lpstr>What can make CI Difficult</vt:lpstr>
      <vt:lpstr>CI Resources (Where do jobs run?)</vt:lpstr>
      <vt:lpstr>Examples…</vt:lpstr>
      <vt:lpstr>ECP CI Resources</vt:lpstr>
      <vt:lpstr>Getting started with CI</vt:lpstr>
      <vt:lpstr>PowerPoint Presentation</vt:lpstr>
      <vt:lpstr>https://github.com/betterscientificsoftware/hello-numerical-world</vt:lpstr>
      <vt:lpstr>Getting started with CI: </vt:lpstr>
      <vt:lpstr>Getting started with CI: </vt:lpstr>
      <vt:lpstr>PowerPoint Presentation</vt:lpstr>
      <vt:lpstr>After Hours Hands-on Lesson (Video demo to be uploaded to YouTube)</vt:lpstr>
      <vt:lpstr>PowerPoint Presentation</vt:lpstr>
    </vt:vector>
  </TitlesOfParts>
  <Company>ORNL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Challenges of Exascale Computing</dc:title>
  <dc:creator>Bernholdt, David E.</dc:creator>
  <cp:lastModifiedBy>Miller, Mark C.</cp:lastModifiedBy>
  <cp:revision>453</cp:revision>
  <cp:lastPrinted>2017-11-02T18:35:01Z</cp:lastPrinted>
  <dcterms:created xsi:type="dcterms:W3CDTF">2018-11-06T17:28:56Z</dcterms:created>
  <dcterms:modified xsi:type="dcterms:W3CDTF">2020-07-17T00:23:47Z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0x010100565464437F680748A68B85EB6594EA7D</vt:lpwstr>
  </property>
</Properties>
</file>